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109E32C-CF16-4F3E-9F6A-62D2B1484FD7}"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894AC0-13A9-4A72-96D9-BB89917F0D91}"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109E32C-CF16-4F3E-9F6A-62D2B1484FD7}"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894AC0-13A9-4A72-96D9-BB89917F0D9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109E32C-CF16-4F3E-9F6A-62D2B1484FD7}"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894AC0-13A9-4A72-96D9-BB89917F0D9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109E32C-CF16-4F3E-9F6A-62D2B1484FD7}"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894AC0-13A9-4A72-96D9-BB89917F0D9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109E32C-CF16-4F3E-9F6A-62D2B1484FD7}"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894AC0-13A9-4A72-96D9-BB89917F0D91}"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109E32C-CF16-4F3E-9F6A-62D2B1484FD7}"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E894AC0-13A9-4A72-96D9-BB89917F0D9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109E32C-CF16-4F3E-9F6A-62D2B1484FD7}"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E894AC0-13A9-4A72-96D9-BB89917F0D9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109E32C-CF16-4F3E-9F6A-62D2B1484FD7}"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E894AC0-13A9-4A72-96D9-BB89917F0D9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109E32C-CF16-4F3E-9F6A-62D2B1484FD7}"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E894AC0-13A9-4A72-96D9-BB89917F0D9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109E32C-CF16-4F3E-9F6A-62D2B1484FD7}"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E894AC0-13A9-4A72-96D9-BB89917F0D9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109E32C-CF16-4F3E-9F6A-62D2B1484FD7}"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E894AC0-13A9-4A72-96D9-BB89917F0D91}"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109E32C-CF16-4F3E-9F6A-62D2B1484FD7}" type="datetimeFigureOut">
              <a:rPr lang="ar-IQ" smtClean="0"/>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E894AC0-13A9-4A72-96D9-BB89917F0D91}"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7"/>
            <a:ext cx="7772400" cy="785818"/>
          </a:xfrm>
        </p:spPr>
        <p:txBody>
          <a:bodyPr>
            <a:normAutofit fontScale="90000"/>
          </a:bodyPr>
          <a:lstStyle/>
          <a:p>
            <a:r>
              <a:rPr lang="ar-IQ" sz="2000" b="1" dirty="0" smtClean="0"/>
              <a:t/>
            </a:r>
            <a:br>
              <a:rPr lang="ar-IQ" sz="2000" b="1" dirty="0" smtClean="0"/>
            </a:br>
            <a:r>
              <a:rPr lang="ar-IQ" sz="2000" b="1" dirty="0" smtClean="0"/>
              <a:t>(</a:t>
            </a:r>
            <a:r>
              <a:rPr lang="ar-IQ" sz="2000" b="1" dirty="0"/>
              <a:t>الفصل الثاني الدراسات النظرية والدراسات السابقة)</a:t>
            </a:r>
            <a:r>
              <a:rPr lang="en-US" dirty="0"/>
              <a:t/>
            </a:r>
            <a:br>
              <a:rPr lang="en-US" dirty="0"/>
            </a:br>
            <a:endParaRPr lang="ar-IQ" dirty="0"/>
          </a:p>
        </p:txBody>
      </p:sp>
      <p:sp>
        <p:nvSpPr>
          <p:cNvPr id="3" name="عنوان فرعي 2"/>
          <p:cNvSpPr>
            <a:spLocks noGrp="1"/>
          </p:cNvSpPr>
          <p:nvPr>
            <p:ph type="subTitle" idx="1"/>
          </p:nvPr>
        </p:nvSpPr>
        <p:spPr>
          <a:xfrm>
            <a:off x="642910" y="1142984"/>
            <a:ext cx="7715304" cy="4495816"/>
          </a:xfrm>
        </p:spPr>
        <p:txBody>
          <a:bodyPr/>
          <a:lstStyle/>
          <a:p>
            <a:pPr algn="just"/>
            <a:r>
              <a:rPr lang="ar-IQ" dirty="0">
                <a:solidFill>
                  <a:schemeClr val="tx1"/>
                </a:solidFill>
              </a:rPr>
              <a:t>يحتوي الفصل الثاني على معلومات نظرية وهي من تأليف وتنسيق وترتيب الباحث لها وتخص بعض المواضيع التي يجدها مهمة التوضيح للقارئ عن موضوع بحثه واغلب المصادر تؤكد أن تكون تسلسل المواضيع في الفصل الثاني حسب أهميتها في العنوان وعلى هذا الأساس لابد من توضيح كيفية كتابة الفصل الثاني </a:t>
            </a:r>
            <a:r>
              <a:rPr lang="ar-IQ" dirty="0" err="1">
                <a:solidFill>
                  <a:schemeClr val="tx1"/>
                </a:solidFill>
              </a:rPr>
              <a:t>وماهي</a:t>
            </a:r>
            <a:r>
              <a:rPr lang="ar-IQ" dirty="0">
                <a:solidFill>
                  <a:schemeClr val="tx1"/>
                </a:solidFill>
              </a:rPr>
              <a:t> أهم محتوياته </a:t>
            </a:r>
            <a:r>
              <a:rPr lang="ar-IQ" dirty="0" err="1">
                <a:solidFill>
                  <a:schemeClr val="tx1"/>
                </a:solidFill>
              </a:rPr>
              <a:t>وكمايلي</a:t>
            </a:r>
            <a:r>
              <a:rPr lang="ar-IQ" dirty="0">
                <a:solidFill>
                  <a:schemeClr val="tx1"/>
                </a:solidFill>
              </a:rPr>
              <a:t>:</a:t>
            </a:r>
            <a:endParaRPr lang="en-US" dirty="0">
              <a:solidFill>
                <a:schemeClr val="tx1"/>
              </a:solidFill>
            </a:endParaRPr>
          </a:p>
          <a:p>
            <a:r>
              <a:rPr lang="ar-IQ" dirty="0"/>
              <a:t> </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6143668"/>
          </a:xfrm>
        </p:spPr>
        <p:txBody>
          <a:bodyPr>
            <a:noAutofit/>
          </a:bodyPr>
          <a:lstStyle/>
          <a:p>
            <a:r>
              <a:rPr lang="ar-IQ" sz="1600" b="1" dirty="0"/>
              <a:t>المبحث الأول : محتوى الفصل الثاني:</a:t>
            </a:r>
            <a:endParaRPr lang="en-US" sz="1600" dirty="0"/>
          </a:p>
          <a:p>
            <a:r>
              <a:rPr lang="ar-IQ" sz="1600" b="1" dirty="0"/>
              <a:t>2-الدراسات النظرية والدراسات السابقة(المشابهة)</a:t>
            </a:r>
            <a:endParaRPr lang="en-US" sz="1600" dirty="0"/>
          </a:p>
          <a:p>
            <a:r>
              <a:rPr lang="ar-IQ" sz="1600" b="1" dirty="0" smtClean="0"/>
              <a:t>2-1 </a:t>
            </a:r>
            <a:r>
              <a:rPr lang="ar-IQ" sz="1600" b="1" dirty="0"/>
              <a:t>الدراسات النظرية:</a:t>
            </a:r>
            <a:endParaRPr lang="en-US" sz="1600" dirty="0"/>
          </a:p>
          <a:p>
            <a:r>
              <a:rPr lang="ar-IQ" sz="1600" dirty="0"/>
              <a:t>نقصد بالدراسات النظرية هي معلومات مرتبة ومنسقة من قبل الباحث تخص موضوع </a:t>
            </a:r>
            <a:r>
              <a:rPr lang="ar-IQ" sz="1600" dirty="0" err="1"/>
              <a:t>بحثة</a:t>
            </a:r>
            <a:r>
              <a:rPr lang="ar-IQ" sz="1600" dirty="0"/>
              <a:t> والتي تدعم بالمصادر والمراجع ذات الصلة </a:t>
            </a:r>
            <a:r>
              <a:rPr lang="ar-IQ" sz="1600" dirty="0" err="1"/>
              <a:t>بها</a:t>
            </a:r>
            <a:r>
              <a:rPr lang="ar-IQ" sz="1600" dirty="0"/>
              <a:t>.</a:t>
            </a:r>
            <a:endParaRPr lang="en-US" sz="1600" dirty="0"/>
          </a:p>
          <a:p>
            <a:r>
              <a:rPr lang="ar-IQ" sz="1600" dirty="0"/>
              <a:t>والغرض من هذا الموضوع(الدراسات النظرية ) هو توضيح للقارئ بعض الفقرات الغامضة أو المعلومات الجديدة الغير واردة في المصادر أو المراجع أو الغرض منها  ترتيب وتسلسل أفكار القارئ لموضوع البحث .</a:t>
            </a:r>
            <a:endParaRPr lang="en-US" sz="1600" dirty="0"/>
          </a:p>
          <a:p>
            <a:r>
              <a:rPr lang="en-US" sz="1600" b="1" dirty="0"/>
              <a:t> </a:t>
            </a:r>
            <a:endParaRPr lang="en-US" sz="1600" dirty="0"/>
          </a:p>
          <a:p>
            <a:pPr lvl="0"/>
            <a:r>
              <a:rPr lang="ar-IQ" sz="1600" b="1" dirty="0"/>
              <a:t>شروط كتابة الدراسات النظرية :</a:t>
            </a:r>
            <a:endParaRPr lang="en-US" sz="1600" dirty="0"/>
          </a:p>
          <a:p>
            <a:pPr lvl="0"/>
            <a:r>
              <a:rPr lang="ar-IQ" sz="1600" dirty="0"/>
              <a:t>أن تكون مواضيع جديدة واغلبها من تأليف الباحث وليس نقلا فقط من المصادر.</a:t>
            </a:r>
            <a:endParaRPr lang="en-US" sz="1600" dirty="0"/>
          </a:p>
          <a:p>
            <a:pPr lvl="0"/>
            <a:r>
              <a:rPr lang="ar-IQ" sz="1600" dirty="0"/>
              <a:t>أن تكون موجزة ومفهومة ولا إسهاب غير مقبول .</a:t>
            </a:r>
            <a:endParaRPr lang="en-US" sz="1600" dirty="0"/>
          </a:p>
          <a:p>
            <a:pPr lvl="0"/>
            <a:r>
              <a:rPr lang="ar-IQ" sz="1600" dirty="0"/>
              <a:t>أن تكون الموضوعات متسلسلة وأفضل شكل لها أن تدرج حسب وردها في عنوان البحث.</a:t>
            </a:r>
            <a:endParaRPr lang="en-US" sz="1600" dirty="0"/>
          </a:p>
          <a:p>
            <a:pPr lvl="0"/>
            <a:r>
              <a:rPr lang="ar-IQ" sz="1600" dirty="0"/>
              <a:t>لابد من وجود وجهات نظر لباحث عند الاقتباس ووضع تعريفات إجرائية له وهذا يعطي دلالة لقوة الباحث العلمية وقدرة في فهم بحثه ومعالجة مشكلة البحثية.</a:t>
            </a:r>
            <a:endParaRPr lang="en-US" sz="1600" dirty="0"/>
          </a:p>
          <a:p>
            <a:pPr lvl="0"/>
            <a:r>
              <a:rPr lang="ar-IQ" sz="1600" dirty="0"/>
              <a:t>الاعتماد على المصادر والمراجع الحديثة وخاصة ولا باس أن يستعين الباحث بشبكة الانترنيت.</a:t>
            </a:r>
            <a:endParaRPr lang="en-US" sz="1600" dirty="0"/>
          </a:p>
          <a:p>
            <a:pPr lvl="0"/>
            <a:r>
              <a:rPr lang="ar-IQ" sz="1600" dirty="0"/>
              <a:t>تسلسل كتابة كل موضوع ويكون كما يلي:</a:t>
            </a:r>
            <a:endParaRPr lang="en-US" sz="1600" dirty="0"/>
          </a:p>
          <a:p>
            <a:pPr lvl="0"/>
            <a:r>
              <a:rPr lang="ar-IQ" sz="1600" dirty="0"/>
              <a:t>المفهوم.</a:t>
            </a:r>
            <a:endParaRPr lang="en-US" sz="1600" dirty="0"/>
          </a:p>
          <a:p>
            <a:pPr lvl="0"/>
            <a:r>
              <a:rPr lang="ar-IQ" sz="1600" dirty="0"/>
              <a:t>التعريف.</a:t>
            </a:r>
            <a:endParaRPr lang="en-US" sz="1600" dirty="0"/>
          </a:p>
          <a:p>
            <a:pPr lvl="0"/>
            <a:r>
              <a:rPr lang="ar-IQ" sz="1600" dirty="0"/>
              <a:t>الأهمية.</a:t>
            </a:r>
            <a:endParaRPr lang="en-US" sz="1600" dirty="0"/>
          </a:p>
          <a:p>
            <a:pPr lvl="0"/>
            <a:r>
              <a:rPr lang="ar-IQ" sz="1600" dirty="0"/>
              <a:t>الأنواع.</a:t>
            </a:r>
            <a:endParaRPr lang="en-US" sz="1600" dirty="0"/>
          </a:p>
          <a:p>
            <a:pPr lvl="0"/>
            <a:r>
              <a:rPr lang="ar-IQ" sz="1600" dirty="0"/>
              <a:t>رأي الباحث يدخل في كل فقرة من الفقرات السابقة</a:t>
            </a:r>
            <a:r>
              <a:rPr lang="ar-IQ" sz="1600" dirty="0" smtClean="0"/>
              <a:t>.</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40000" lnSpcReduction="20000"/>
          </a:bodyPr>
          <a:lstStyle/>
          <a:p>
            <a:r>
              <a:rPr lang="ar-IQ" dirty="0"/>
              <a:t>بعض الأمثلة لكتابة مواضيع الدراسات النظرية :</a:t>
            </a:r>
            <a:endParaRPr lang="en-US" dirty="0"/>
          </a:p>
          <a:p>
            <a:pPr lvl="0"/>
            <a:r>
              <a:rPr lang="ar-IQ" dirty="0"/>
              <a:t>رسالة ماجستير للباحثة (رجاء حسن إسماعيل) 2009 (</a:t>
            </a:r>
            <a:r>
              <a:rPr lang="ar-IQ" b="1" dirty="0"/>
              <a:t>تأثير التمرينات التوافقية والإدراكية في تطوير مستوى الأداء لبعض مهارات سلاح الشيش</a:t>
            </a:r>
            <a:r>
              <a:rPr lang="ar-IQ" dirty="0"/>
              <a:t>)</a:t>
            </a:r>
            <a:r>
              <a:rPr lang="ar-IQ" baseline="30000" dirty="0">
                <a:hlinkClick r:id="" action="ppaction://hlinkfile"/>
              </a:rPr>
              <a:t>(1)</a:t>
            </a:r>
            <a:r>
              <a:rPr lang="ar-IQ" dirty="0"/>
              <a:t>.</a:t>
            </a:r>
            <a:endParaRPr lang="en-US" dirty="0"/>
          </a:p>
          <a:p>
            <a:r>
              <a:rPr lang="ar-IQ" dirty="0"/>
              <a:t>تم اختيارها مواضيع الدراسات النظرية الآتية:</a:t>
            </a:r>
            <a:endParaRPr lang="en-US" dirty="0"/>
          </a:p>
          <a:p>
            <a:pPr lvl="0"/>
            <a:r>
              <a:rPr lang="ar-IQ" dirty="0"/>
              <a:t>التمارين البدنية.</a:t>
            </a:r>
            <a:endParaRPr lang="en-US" dirty="0"/>
          </a:p>
          <a:p>
            <a:pPr lvl="0"/>
            <a:r>
              <a:rPr lang="ar-IQ" dirty="0"/>
              <a:t>أنواع التمارين البدنية.</a:t>
            </a:r>
            <a:endParaRPr lang="en-US" dirty="0"/>
          </a:p>
          <a:p>
            <a:pPr lvl="0"/>
            <a:r>
              <a:rPr lang="ar-IQ" dirty="0"/>
              <a:t>التوافق الحركي.</a:t>
            </a:r>
            <a:endParaRPr lang="en-US" dirty="0"/>
          </a:p>
          <a:p>
            <a:pPr lvl="0"/>
            <a:r>
              <a:rPr lang="ar-IQ" dirty="0"/>
              <a:t>أنواع التوافق الحركي.</a:t>
            </a:r>
            <a:endParaRPr lang="en-US" dirty="0"/>
          </a:p>
          <a:p>
            <a:pPr lvl="0"/>
            <a:r>
              <a:rPr lang="ar-IQ" dirty="0"/>
              <a:t>وظائف التوافق الحركي.</a:t>
            </a:r>
            <a:endParaRPr lang="en-US" dirty="0"/>
          </a:p>
          <a:p>
            <a:pPr lvl="0"/>
            <a:r>
              <a:rPr lang="ar-IQ" dirty="0"/>
              <a:t>العوامل التي تؤثر في التوافق الحركي.</a:t>
            </a:r>
            <a:endParaRPr lang="en-US" dirty="0"/>
          </a:p>
          <a:p>
            <a:pPr lvl="0"/>
            <a:r>
              <a:rPr lang="ar-IQ" dirty="0"/>
              <a:t>أهمية التوافق الحركي في المجال الرياضي.</a:t>
            </a:r>
            <a:endParaRPr lang="en-US" dirty="0"/>
          </a:p>
          <a:p>
            <a:pPr lvl="0"/>
            <a:r>
              <a:rPr lang="ar-IQ" dirty="0"/>
              <a:t>الإدراك.</a:t>
            </a:r>
            <a:endParaRPr lang="en-US" dirty="0"/>
          </a:p>
          <a:p>
            <a:pPr lvl="0"/>
            <a:r>
              <a:rPr lang="ar-IQ" dirty="0"/>
              <a:t>العوامل المؤثرة في الإدراك.</a:t>
            </a:r>
            <a:endParaRPr lang="en-US" dirty="0"/>
          </a:p>
          <a:p>
            <a:pPr lvl="0"/>
            <a:r>
              <a:rPr lang="ar-IQ" dirty="0"/>
              <a:t>تقسيم المدركات.</a:t>
            </a:r>
            <a:endParaRPr lang="en-US" dirty="0"/>
          </a:p>
          <a:p>
            <a:pPr lvl="0"/>
            <a:r>
              <a:rPr lang="ar-IQ" dirty="0"/>
              <a:t>المدرك البصري.</a:t>
            </a:r>
            <a:endParaRPr lang="en-US" dirty="0"/>
          </a:p>
          <a:p>
            <a:pPr lvl="0"/>
            <a:r>
              <a:rPr lang="ar-IQ" dirty="0"/>
              <a:t>المدرك الحركي.</a:t>
            </a:r>
            <a:endParaRPr lang="en-US" dirty="0"/>
          </a:p>
          <a:p>
            <a:pPr lvl="0"/>
            <a:r>
              <a:rPr lang="ar-IQ" dirty="0"/>
              <a:t>أهمية الإدراك الحس – حركي في المجال الرياضي.</a:t>
            </a:r>
            <a:endParaRPr lang="en-US" dirty="0"/>
          </a:p>
          <a:p>
            <a:pPr lvl="0"/>
            <a:r>
              <a:rPr lang="ar-IQ" dirty="0"/>
              <a:t>المدركات الحس – حركية بلعبة المبارزة.</a:t>
            </a:r>
            <a:endParaRPr lang="en-US" dirty="0"/>
          </a:p>
          <a:p>
            <a:pPr lvl="0"/>
            <a:r>
              <a:rPr lang="ar-IQ" dirty="0"/>
              <a:t>المهارات الدفاعية والهجومية.</a:t>
            </a:r>
            <a:endParaRPr lang="en-US" dirty="0"/>
          </a:p>
          <a:p>
            <a:pPr lvl="0"/>
            <a:r>
              <a:rPr lang="ar-IQ" dirty="0"/>
              <a:t>الطعنة بتغيير الاتجاه.</a:t>
            </a:r>
            <a:endParaRPr lang="en-US" dirty="0"/>
          </a:p>
          <a:p>
            <a:pPr lvl="0"/>
            <a:r>
              <a:rPr lang="ar-IQ" dirty="0"/>
              <a:t>الهجمة العددية.</a:t>
            </a:r>
            <a:endParaRPr lang="en-US" dirty="0"/>
          </a:p>
          <a:p>
            <a:pPr lvl="0"/>
            <a:r>
              <a:rPr lang="ar-IQ" dirty="0"/>
              <a:t>الدفاع المستقيم (الأفقي).</a:t>
            </a:r>
            <a:endParaRPr lang="en-US" dirty="0"/>
          </a:p>
          <a:p>
            <a:pPr lvl="0"/>
            <a:r>
              <a:rPr lang="ar-IQ" dirty="0"/>
              <a:t>الدفاع النصف دائري (العمودي).</a:t>
            </a:r>
            <a:endParaRPr lang="en-US" dirty="0"/>
          </a:p>
          <a:p>
            <a:pPr lvl="0"/>
            <a:r>
              <a:rPr lang="ar-IQ" dirty="0"/>
              <a:t>حركة تكملة الهجوم.</a:t>
            </a:r>
            <a:endParaRPr lang="en-US" dirty="0"/>
          </a:p>
          <a:p>
            <a:pPr lvl="0"/>
            <a:r>
              <a:rPr lang="ar-IQ" dirty="0"/>
              <a:t>حركة تكرار الهجوم.</a:t>
            </a:r>
            <a:endParaRPr lang="en-US" dirty="0"/>
          </a:p>
          <a:p>
            <a:r>
              <a:rPr lang="ar-SA" baseline="30000" dirty="0">
                <a:hlinkClick r:id="" action="ppaction://hlinkfile"/>
              </a:rPr>
              <a:t>(1)</a:t>
            </a:r>
            <a:r>
              <a:rPr lang="ar-SA" dirty="0"/>
              <a:t> </a:t>
            </a:r>
            <a:r>
              <a:rPr lang="ar-IQ" dirty="0"/>
              <a:t>رجاء حسن إسماعيل: مصدر سبق ذكره ،2009</a:t>
            </a:r>
            <a:r>
              <a:rPr lang="ar-IQ"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62500" lnSpcReduction="20000"/>
          </a:bodyPr>
          <a:lstStyle/>
          <a:p>
            <a:pPr lvl="0"/>
            <a:r>
              <a:rPr lang="ar-IQ" dirty="0"/>
              <a:t> رسالة ماجستير للباحث (احمد عبد </a:t>
            </a:r>
            <a:r>
              <a:rPr lang="ar-IQ" dirty="0" err="1"/>
              <a:t>الائمة</a:t>
            </a:r>
            <a:r>
              <a:rPr lang="ar-IQ" dirty="0"/>
              <a:t> كاظم ) 2008 (</a:t>
            </a:r>
            <a:r>
              <a:rPr lang="ar-IQ" b="1" dirty="0"/>
              <a:t>تأثير استخدام أساليب تدريس مختلفة في تعلم بعض أنواع </a:t>
            </a:r>
            <a:r>
              <a:rPr lang="ar-IQ" b="1" dirty="0" err="1"/>
              <a:t>التهديف</a:t>
            </a:r>
            <a:r>
              <a:rPr lang="ar-IQ" b="1" dirty="0"/>
              <a:t> بكرة السلة</a:t>
            </a:r>
            <a:r>
              <a:rPr lang="ar-IQ" dirty="0"/>
              <a:t>)</a:t>
            </a:r>
            <a:r>
              <a:rPr lang="ar-IQ" baseline="30000" dirty="0">
                <a:hlinkClick r:id="" action="ppaction://hlinkfile"/>
              </a:rPr>
              <a:t>(1)</a:t>
            </a:r>
            <a:r>
              <a:rPr lang="ar-IQ" dirty="0"/>
              <a:t>.</a:t>
            </a:r>
            <a:endParaRPr lang="en-US" dirty="0"/>
          </a:p>
          <a:p>
            <a:r>
              <a:rPr lang="en-US" dirty="0"/>
              <a:t> </a:t>
            </a:r>
          </a:p>
          <a:p>
            <a:r>
              <a:rPr lang="ar-IQ" dirty="0"/>
              <a:t>تم اختياره مواضيع الدراسات النظرية الآتية:</a:t>
            </a:r>
            <a:endParaRPr lang="en-US" dirty="0"/>
          </a:p>
          <a:p>
            <a:pPr lvl="0"/>
            <a:r>
              <a:rPr lang="ar-IQ" dirty="0"/>
              <a:t>التعلم والتعلم الحركي.</a:t>
            </a:r>
            <a:endParaRPr lang="en-US" dirty="0"/>
          </a:p>
          <a:p>
            <a:pPr lvl="0"/>
            <a:r>
              <a:rPr lang="ar-IQ" dirty="0"/>
              <a:t>أساليب التعلم.</a:t>
            </a:r>
            <a:endParaRPr lang="en-US" dirty="0"/>
          </a:p>
          <a:p>
            <a:pPr lvl="0"/>
            <a:r>
              <a:rPr lang="ar-IQ" dirty="0"/>
              <a:t>مفهوم الأسلوب التدريسي.</a:t>
            </a:r>
            <a:endParaRPr lang="en-US" dirty="0"/>
          </a:p>
          <a:p>
            <a:pPr lvl="0"/>
            <a:r>
              <a:rPr lang="ar-IQ" dirty="0"/>
              <a:t>أساليب </a:t>
            </a:r>
            <a:r>
              <a:rPr lang="ar-IQ" dirty="0" err="1"/>
              <a:t>موستن</a:t>
            </a:r>
            <a:r>
              <a:rPr lang="ar-IQ" dirty="0"/>
              <a:t>.</a:t>
            </a:r>
            <a:endParaRPr lang="en-US" dirty="0"/>
          </a:p>
          <a:p>
            <a:pPr lvl="0"/>
            <a:r>
              <a:rPr lang="ar-IQ" dirty="0"/>
              <a:t>المتطلبات التنفيذية للأسلوب.</a:t>
            </a:r>
            <a:endParaRPr lang="en-US" dirty="0"/>
          </a:p>
          <a:p>
            <a:pPr lvl="0"/>
            <a:r>
              <a:rPr lang="ar-IQ" dirty="0"/>
              <a:t>شروط اختيار الأسلوب.</a:t>
            </a:r>
            <a:endParaRPr lang="en-US" dirty="0"/>
          </a:p>
          <a:p>
            <a:pPr lvl="0"/>
            <a:r>
              <a:rPr lang="ar-IQ" dirty="0"/>
              <a:t>الأسلوب </a:t>
            </a:r>
            <a:r>
              <a:rPr lang="ar-IQ" dirty="0" err="1"/>
              <a:t>الامري</a:t>
            </a:r>
            <a:r>
              <a:rPr lang="ar-IQ" dirty="0"/>
              <a:t>.</a:t>
            </a:r>
            <a:endParaRPr lang="en-US" dirty="0"/>
          </a:p>
          <a:p>
            <a:pPr lvl="0"/>
            <a:r>
              <a:rPr lang="ar-IQ" dirty="0"/>
              <a:t>الأسلوب التدريبي.</a:t>
            </a:r>
            <a:endParaRPr lang="en-US" dirty="0"/>
          </a:p>
          <a:p>
            <a:pPr lvl="0"/>
            <a:r>
              <a:rPr lang="ar-IQ" dirty="0"/>
              <a:t>الأسلوب التبادلي.</a:t>
            </a:r>
            <a:endParaRPr lang="en-US" dirty="0"/>
          </a:p>
          <a:p>
            <a:pPr lvl="0"/>
            <a:r>
              <a:rPr lang="ar-IQ" dirty="0"/>
              <a:t>أسلوب الاكتشاف.</a:t>
            </a:r>
            <a:endParaRPr lang="en-US" dirty="0"/>
          </a:p>
          <a:p>
            <a:pPr lvl="0"/>
            <a:r>
              <a:rPr lang="ar-IQ" dirty="0" err="1"/>
              <a:t>التهديف</a:t>
            </a:r>
            <a:r>
              <a:rPr lang="ar-IQ" dirty="0"/>
              <a:t>.</a:t>
            </a:r>
            <a:endParaRPr lang="en-US" dirty="0"/>
          </a:p>
          <a:p>
            <a:pPr lvl="0"/>
            <a:r>
              <a:rPr lang="ar-IQ" dirty="0"/>
              <a:t>بعض أنواع </a:t>
            </a:r>
            <a:r>
              <a:rPr lang="ar-IQ" dirty="0" err="1"/>
              <a:t>التهديف</a:t>
            </a:r>
            <a:r>
              <a:rPr lang="ar-IQ" dirty="0"/>
              <a:t> بكرة السلة.</a:t>
            </a:r>
            <a:endParaRPr lang="en-US" dirty="0"/>
          </a:p>
          <a:p>
            <a:pPr lvl="0"/>
            <a:r>
              <a:rPr lang="ar-IQ" dirty="0"/>
              <a:t>العوامل المؤثرة في دقة </a:t>
            </a:r>
            <a:r>
              <a:rPr lang="ar-IQ" dirty="0" err="1"/>
              <a:t>التهديف</a:t>
            </a:r>
            <a:r>
              <a:rPr lang="ar-IQ" dirty="0"/>
              <a:t>.</a:t>
            </a:r>
            <a:endParaRPr lang="en-US" dirty="0"/>
          </a:p>
          <a:p>
            <a:r>
              <a:rPr lang="ar-IQ" dirty="0">
                <a:hlinkClick r:id="" action="ppaction://hlinkfile"/>
              </a:rPr>
              <a:t>(1) </a:t>
            </a:r>
            <a:r>
              <a:rPr lang="ar-IQ" dirty="0"/>
              <a:t>احمد عبد </a:t>
            </a:r>
            <a:r>
              <a:rPr lang="ar-IQ" dirty="0" err="1"/>
              <a:t>الائمة</a:t>
            </a:r>
            <a:r>
              <a:rPr lang="ar-IQ" dirty="0"/>
              <a:t> كاظم . مصدر سبق </a:t>
            </a:r>
            <a:r>
              <a:rPr lang="ar-IQ" dirty="0" err="1"/>
              <a:t>ذكرة</a:t>
            </a:r>
            <a:r>
              <a:rPr lang="ar-IQ" dirty="0"/>
              <a:t> ،2008.</a:t>
            </a:r>
            <a:endParaRPr lang="en-US" dirty="0"/>
          </a:p>
          <a:p>
            <a:pPr>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6143668"/>
          </a:xfrm>
        </p:spPr>
        <p:txBody>
          <a:bodyPr>
            <a:noAutofit/>
          </a:bodyPr>
          <a:lstStyle/>
          <a:p>
            <a:pPr lvl="0"/>
            <a:r>
              <a:rPr lang="ar-IQ" sz="1200" dirty="0"/>
              <a:t>رسالة ماجستير للباحث (</a:t>
            </a:r>
            <a:r>
              <a:rPr lang="ar-IQ" sz="1200" dirty="0" err="1"/>
              <a:t>حيدرة</a:t>
            </a:r>
            <a:r>
              <a:rPr lang="ar-IQ" sz="1200" dirty="0"/>
              <a:t> عبد الأمير أمين ) 2009 (</a:t>
            </a:r>
            <a:r>
              <a:rPr lang="ar-IQ" sz="1200" b="1" dirty="0"/>
              <a:t>تأثير استخدام وسائل تدريبية في تطوير القوة المميزة بالسرعة للذراعين وبعض المهارات الأساسية للاعبي التنس الأرضي على الكراسي المتحركة</a:t>
            </a:r>
            <a:r>
              <a:rPr lang="ar-IQ" sz="1200" dirty="0"/>
              <a:t>)</a:t>
            </a:r>
            <a:r>
              <a:rPr lang="ar-IQ" sz="1200" baseline="30000" dirty="0">
                <a:hlinkClick r:id="" action="ppaction://hlinkfile"/>
              </a:rPr>
              <a:t>(1</a:t>
            </a:r>
            <a:r>
              <a:rPr lang="ar-IQ" sz="1200" baseline="30000" dirty="0" smtClean="0">
                <a:hlinkClick r:id="" action="ppaction://hlinkfile"/>
              </a:rPr>
              <a:t>)</a:t>
            </a:r>
            <a:r>
              <a:rPr lang="ar-IQ" sz="1200" dirty="0" smtClean="0"/>
              <a:t>.</a:t>
            </a:r>
            <a:endParaRPr lang="en-US" sz="1200" dirty="0"/>
          </a:p>
          <a:p>
            <a:r>
              <a:rPr lang="ar-IQ" sz="1200" dirty="0"/>
              <a:t>تم اختياره مواضيع الدراسات النظرية الآتية:</a:t>
            </a:r>
            <a:endParaRPr lang="en-US" sz="1200" dirty="0"/>
          </a:p>
          <a:p>
            <a:pPr lvl="0"/>
            <a:r>
              <a:rPr lang="ar-IQ" sz="1200" dirty="0"/>
              <a:t>المفهوم العام للمعاقين.</a:t>
            </a:r>
            <a:endParaRPr lang="en-US" sz="1200" dirty="0"/>
          </a:p>
          <a:p>
            <a:pPr lvl="0"/>
            <a:r>
              <a:rPr lang="ar-IQ" sz="1200" dirty="0"/>
              <a:t>تصنيف المعاقين.</a:t>
            </a:r>
            <a:endParaRPr lang="en-US" sz="1200" dirty="0"/>
          </a:p>
          <a:p>
            <a:pPr lvl="0"/>
            <a:r>
              <a:rPr lang="ar-IQ" sz="1200" dirty="0"/>
              <a:t>الإعاقة الحركية.</a:t>
            </a:r>
            <a:endParaRPr lang="en-US" sz="1200" dirty="0"/>
          </a:p>
          <a:p>
            <a:pPr lvl="0"/>
            <a:r>
              <a:rPr lang="ar-IQ" sz="1200" dirty="0"/>
              <a:t>تقسيم الإعاقات الحركية.</a:t>
            </a:r>
            <a:endParaRPr lang="en-US" sz="1200" dirty="0"/>
          </a:p>
          <a:p>
            <a:pPr lvl="0"/>
            <a:r>
              <a:rPr lang="ar-IQ" sz="1200" dirty="0"/>
              <a:t>شلل الأطفال.</a:t>
            </a:r>
            <a:endParaRPr lang="en-US" sz="1200" dirty="0"/>
          </a:p>
          <a:p>
            <a:pPr lvl="0"/>
            <a:r>
              <a:rPr lang="ar-IQ" sz="1200" dirty="0"/>
              <a:t>الشلل النصفي السفلي.</a:t>
            </a:r>
            <a:endParaRPr lang="en-US" sz="1200" dirty="0"/>
          </a:p>
          <a:p>
            <a:pPr lvl="0"/>
            <a:r>
              <a:rPr lang="ar-IQ" sz="1200" dirty="0"/>
              <a:t>إصابات الحبل ألشوكي.</a:t>
            </a:r>
            <a:endParaRPr lang="en-US" sz="1200" dirty="0"/>
          </a:p>
          <a:p>
            <a:pPr lvl="0"/>
            <a:r>
              <a:rPr lang="ar-IQ" sz="1200" dirty="0"/>
              <a:t>البتر.</a:t>
            </a:r>
            <a:endParaRPr lang="en-US" sz="1200" dirty="0"/>
          </a:p>
          <a:p>
            <a:pPr lvl="0"/>
            <a:r>
              <a:rPr lang="ar-IQ" sz="1200" dirty="0"/>
              <a:t>تاريخ لعبة التنس الأرضي على الكراسي المتحركة.</a:t>
            </a:r>
            <a:endParaRPr lang="en-US" sz="1200" dirty="0"/>
          </a:p>
          <a:p>
            <a:pPr lvl="0"/>
            <a:r>
              <a:rPr lang="ar-IQ" sz="1200" dirty="0"/>
              <a:t>التصنيف الطبي للاعبي التنس الأرضي على الكراسي المتحركة.</a:t>
            </a:r>
            <a:endParaRPr lang="en-US" sz="1200" dirty="0"/>
          </a:p>
          <a:p>
            <a:pPr lvl="0"/>
            <a:r>
              <a:rPr lang="ar-IQ" sz="1200" dirty="0"/>
              <a:t>اللياقة البدنية </a:t>
            </a:r>
            <a:r>
              <a:rPr lang="ar-IQ" sz="1200" dirty="0" err="1"/>
              <a:t>والقابليات</a:t>
            </a:r>
            <a:r>
              <a:rPr lang="ar-IQ" sz="1200" dirty="0"/>
              <a:t> الخاصة للاعبي التنس الأرضي على الكراسي المتحركة.</a:t>
            </a:r>
            <a:endParaRPr lang="en-US" sz="1200" dirty="0"/>
          </a:p>
          <a:p>
            <a:pPr lvl="0"/>
            <a:r>
              <a:rPr lang="ar-IQ" sz="1200" dirty="0"/>
              <a:t>القابلية على الحركة.</a:t>
            </a:r>
            <a:endParaRPr lang="en-US" sz="1200" dirty="0"/>
          </a:p>
          <a:p>
            <a:pPr lvl="0"/>
            <a:r>
              <a:rPr lang="ar-IQ" sz="1200" dirty="0"/>
              <a:t>عناصر القابلية على الحركة.</a:t>
            </a:r>
            <a:endParaRPr lang="en-US" sz="1200" dirty="0"/>
          </a:p>
          <a:p>
            <a:pPr lvl="0"/>
            <a:r>
              <a:rPr lang="ar-IQ" sz="1200" dirty="0" err="1"/>
              <a:t>الدورانات</a:t>
            </a:r>
            <a:r>
              <a:rPr lang="ar-IQ" sz="1200" dirty="0"/>
              <a:t>.</a:t>
            </a:r>
            <a:endParaRPr lang="en-US" sz="1200" dirty="0"/>
          </a:p>
          <a:p>
            <a:pPr lvl="0"/>
            <a:r>
              <a:rPr lang="ar-IQ" sz="1200" dirty="0"/>
              <a:t>المهارات الأساسية في لعبة التنس الأرضي على الكراسي المتحركة.</a:t>
            </a:r>
            <a:endParaRPr lang="en-US" sz="1200" dirty="0"/>
          </a:p>
          <a:p>
            <a:pPr lvl="0"/>
            <a:r>
              <a:rPr lang="ar-IQ" sz="1200" dirty="0"/>
              <a:t>مهارة الإرسال.</a:t>
            </a:r>
            <a:endParaRPr lang="en-US" sz="1200" dirty="0"/>
          </a:p>
          <a:p>
            <a:pPr lvl="0"/>
            <a:r>
              <a:rPr lang="ar-IQ" sz="1200" dirty="0"/>
              <a:t>مهارة الضربة الأرضية الأمامية.</a:t>
            </a:r>
            <a:endParaRPr lang="en-US" sz="1200" dirty="0"/>
          </a:p>
          <a:p>
            <a:pPr lvl="0"/>
            <a:r>
              <a:rPr lang="ar-IQ" sz="1200" dirty="0"/>
              <a:t>مهارة الضربة الأرضية الخلفية.</a:t>
            </a:r>
            <a:endParaRPr lang="en-US" sz="1200" dirty="0"/>
          </a:p>
          <a:p>
            <a:pPr lvl="0"/>
            <a:r>
              <a:rPr lang="ar-IQ" sz="1200" dirty="0"/>
              <a:t>مهارة الضربة الطائرة الأمامية.</a:t>
            </a:r>
            <a:endParaRPr lang="en-US" sz="1200" dirty="0"/>
          </a:p>
          <a:p>
            <a:pPr lvl="0"/>
            <a:r>
              <a:rPr lang="ar-IQ" sz="1200" dirty="0"/>
              <a:t>مهارة الضربة الطائرة الخلفية.</a:t>
            </a:r>
            <a:endParaRPr lang="en-US" sz="1200" dirty="0"/>
          </a:p>
          <a:p>
            <a:pPr lvl="0"/>
            <a:r>
              <a:rPr lang="ar-IQ" sz="1200" dirty="0"/>
              <a:t>طريقة التدريب </a:t>
            </a:r>
            <a:r>
              <a:rPr lang="ar-IQ" sz="1200" dirty="0" err="1"/>
              <a:t>الفتري</a:t>
            </a:r>
            <a:r>
              <a:rPr lang="ar-IQ" sz="1200" dirty="0"/>
              <a:t>.</a:t>
            </a:r>
            <a:endParaRPr lang="en-US" sz="1200" dirty="0"/>
          </a:p>
          <a:p>
            <a:pPr lvl="0"/>
            <a:r>
              <a:rPr lang="ar-IQ" sz="1200" dirty="0"/>
              <a:t>طريقة التدريب </a:t>
            </a:r>
            <a:r>
              <a:rPr lang="ar-IQ" sz="1200" dirty="0" err="1"/>
              <a:t>الفتري</a:t>
            </a:r>
            <a:r>
              <a:rPr lang="ar-IQ" sz="1200" dirty="0"/>
              <a:t> مرتفع الشدة.</a:t>
            </a:r>
            <a:endParaRPr lang="en-US" sz="1200" dirty="0"/>
          </a:p>
          <a:p>
            <a:pPr lvl="0"/>
            <a:r>
              <a:rPr lang="ar-IQ" sz="1200" dirty="0"/>
              <a:t>الخصائص الفسيولوجية للتدريب </a:t>
            </a:r>
            <a:r>
              <a:rPr lang="ar-IQ" sz="1200" dirty="0" err="1"/>
              <a:t>الفتري</a:t>
            </a:r>
            <a:r>
              <a:rPr lang="ar-IQ" sz="1200" dirty="0"/>
              <a:t> مرتفع الشدة.</a:t>
            </a:r>
            <a:endParaRPr lang="en-US" sz="1200" dirty="0"/>
          </a:p>
          <a:p>
            <a:pPr lvl="0"/>
            <a:r>
              <a:rPr lang="ar-IQ" sz="1200" dirty="0"/>
              <a:t>مفهوم القوة المميزة بالسرعة.</a:t>
            </a:r>
            <a:endParaRPr lang="en-US" sz="1200" dirty="0"/>
          </a:p>
          <a:p>
            <a:r>
              <a:rPr lang="ar-IQ" sz="1200" dirty="0">
                <a:hlinkClick r:id="" action="ppaction://hlinkfile"/>
              </a:rPr>
              <a:t>(1) </a:t>
            </a:r>
            <a:r>
              <a:rPr lang="ar-IQ" sz="1200" dirty="0" err="1"/>
              <a:t>حيدرة</a:t>
            </a:r>
            <a:r>
              <a:rPr lang="ar-IQ" sz="1200" dirty="0"/>
              <a:t> عبد الأمير آمين : مصدر سبق </a:t>
            </a:r>
            <a:r>
              <a:rPr lang="ar-IQ" sz="1200" dirty="0" err="1"/>
              <a:t>ذكرة</a:t>
            </a:r>
            <a:r>
              <a:rPr lang="ar-IQ" sz="1200" dirty="0"/>
              <a:t> ،2009.</a:t>
            </a:r>
            <a:endParaRPr lang="en-US" sz="1200" dirty="0"/>
          </a:p>
          <a:p>
            <a:endParaRPr lang="ar-IQ" sz="12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469</Words>
  <Application>Microsoft Office PowerPoint</Application>
  <PresentationFormat>عرض على الشاشة (3:4)‏</PresentationFormat>
  <Paragraphs>90</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 (الفصل الثاني الدراسات النظرية والدراسات السابقة) </vt:lpstr>
      <vt:lpstr>الشريحة 2</vt:lpstr>
      <vt:lpstr>الشريحة 3</vt:lpstr>
      <vt:lpstr>الشريحة 4</vt:lpstr>
      <vt:lpstr>الشريحة 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(الفصل الثاني الدراسات النظرية والدراسات السابقة) </dc:title>
  <dc:creator>KING</dc:creator>
  <cp:lastModifiedBy>KING</cp:lastModifiedBy>
  <cp:revision>2</cp:revision>
  <dcterms:created xsi:type="dcterms:W3CDTF">2018-12-10T13:10:24Z</dcterms:created>
  <dcterms:modified xsi:type="dcterms:W3CDTF">2018-12-10T13:14:48Z</dcterms:modified>
</cp:coreProperties>
</file>